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20"/>
  </p:sldMasterIdLst>
  <p:notesMasterIdLst>
    <p:notesMasterId r:id="rId37"/>
  </p:notesMasterIdLst>
  <p:handoutMasterIdLst>
    <p:handoutMasterId r:id="rId38"/>
  </p:handoutMasterIdLst>
  <p:sldIdLst>
    <p:sldId id="926" r:id="rId21"/>
    <p:sldId id="930" r:id="rId22"/>
    <p:sldId id="954" r:id="rId23"/>
    <p:sldId id="964" r:id="rId24"/>
    <p:sldId id="965" r:id="rId25"/>
    <p:sldId id="933" r:id="rId26"/>
    <p:sldId id="963" r:id="rId27"/>
    <p:sldId id="955" r:id="rId28"/>
    <p:sldId id="968" r:id="rId29"/>
    <p:sldId id="967" r:id="rId30"/>
    <p:sldId id="956" r:id="rId31"/>
    <p:sldId id="957" r:id="rId32"/>
    <p:sldId id="962" r:id="rId33"/>
    <p:sldId id="961" r:id="rId34"/>
    <p:sldId id="969" r:id="rId35"/>
    <p:sldId id="966" r:id="rId36"/>
  </p:sldIdLst>
  <p:sldSz cx="9144000" cy="6858000" type="screen4x3"/>
  <p:notesSz cx="7099300"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33746"/>
    <a:srgbClr val="D7D7CD"/>
    <a:srgbClr val="879BAA"/>
    <a:srgbClr val="ADBECB"/>
    <a:srgbClr val="AFB9C3"/>
    <a:srgbClr val="646E78"/>
    <a:srgbClr val="505A64"/>
    <a:srgbClr val="990000"/>
    <a:srgbClr val="006487"/>
    <a:srgbClr val="647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077" autoAdjust="0"/>
    <p:restoredTop sz="94660"/>
  </p:normalViewPr>
  <p:slideViewPr>
    <p:cSldViewPr snapToObjects="1" showGuides="1">
      <p:cViewPr varScale="1">
        <p:scale>
          <a:sx n="103" d="100"/>
          <a:sy n="103" d="100"/>
        </p:scale>
        <p:origin x="300" y="114"/>
      </p:cViewPr>
      <p:guideLst>
        <p:guide orient="horz" pos="3884"/>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showGuides="1">
      <p:cViewPr varScale="1">
        <p:scale>
          <a:sx n="60" d="100"/>
          <a:sy n="60" d="100"/>
        </p:scale>
        <p:origin x="-3254" y="-7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6.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Master" Target="slideMasters/slideMaster1.xml"/><Relationship Id="rId29" Type="http://schemas.openxmlformats.org/officeDocument/2006/relationships/slide" Target="slides/slide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en-US"/>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38576" y="0"/>
            <a:ext cx="3260724"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38576" y="9682163"/>
            <a:ext cx="3260724"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Handout </a:t>
            </a:r>
            <a:fld id="{BFC713D8-7968-482B-A79F-9C586FE5053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402448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Notice </a:t>
            </a:r>
            <a:fld id="{AD141568-5488-4AC9-B82D-9F5CE1225E2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2474929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customXml" Target="../../customXml/item18.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customXml" Target="../../customXml/item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customXml" Target="../../customXml/item9.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customXml" Target="../../customXml/item8.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png"/><Relationship Id="rId2" Type="http://schemas.openxmlformats.org/officeDocument/2006/relationships/tags" Target="../tags/tag36.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7.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1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3.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customXml" Target="../../customXml/item19.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extLst>
      <p:ext uri="{BB962C8B-B14F-4D97-AF65-F5344CB8AC3E}">
        <p14:creationId xmlns:p14="http://schemas.microsoft.com/office/powerpoint/2010/main" val="607876389"/>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9477027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24102930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48077145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600234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3041014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2418491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24248822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 Index/Contact" preserve="1" userDrawn="1">
  <p:cSld name="1_Image + Index/Contact">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19067"/>
            <a:ext cx="4572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lvl1pPr>
            <a:lvl2pPr marL="179388" indent="-177800">
              <a:lnSpc>
                <a:spcPct val="100000"/>
              </a:lnSpc>
              <a:spcBef>
                <a:spcPts val="500"/>
              </a:spcBef>
              <a:spcAft>
                <a:spcPts val="500"/>
              </a:spcAft>
              <a:buFont typeface="Arial" pitchFamily="34" charset="0"/>
              <a:buChar char="•"/>
              <a:tabLst>
                <a:tab pos="3773488" algn="r"/>
              </a:tabLst>
              <a:defRPr b="0"/>
            </a:lvl2pPr>
            <a:lvl3pPr marL="177800" indent="-177800">
              <a:lnSpc>
                <a:spcPct val="100000"/>
              </a:lnSpc>
              <a:spcBef>
                <a:spcPts val="500"/>
              </a:spcBef>
              <a:spcAft>
                <a:spcPts val="500"/>
              </a:spcAft>
              <a:tabLst>
                <a:tab pos="3773488" algn="r"/>
              </a:tabLst>
              <a:defRPr b="1"/>
            </a:lvl3pPr>
            <a:lvl4pPr marL="358775" indent="-177800">
              <a:lnSpc>
                <a:spcPct val="100000"/>
              </a:lnSpc>
              <a:spcBef>
                <a:spcPts val="500"/>
              </a:spcBef>
              <a:spcAft>
                <a:spcPts val="500"/>
              </a:spcAft>
              <a:tabLst>
                <a:tab pos="3773488" algn="r"/>
              </a:tabLst>
              <a:defRPr b="0"/>
            </a:lvl4pPr>
            <a:lvl5pPr marL="357188" indent="-177800">
              <a:lnSpc>
                <a:spcPct val="100000"/>
              </a:lnSpc>
              <a:spcBef>
                <a:spcPts val="500"/>
              </a:spcBef>
              <a:spcAft>
                <a:spcPts val="500"/>
              </a:spcAft>
              <a:tabLst>
                <a:tab pos="3773488" algn="r"/>
              </a:tabLst>
              <a:defRPr b="1" baseline="0"/>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8" name="TextBox 7"/>
          <p:cNvSpPr txBox="1"/>
          <p:nvPr userDrawn="1"/>
        </p:nvSpPr>
        <p:spPr>
          <a:xfrm>
            <a:off x="59037" y="5670566"/>
            <a:ext cx="1303865" cy="369332"/>
          </a:xfrm>
          <a:prstGeom prst="rect">
            <a:avLst/>
          </a:prstGeom>
          <a:noFill/>
        </p:spPr>
        <p:txBody>
          <a:bodyPr wrap="square" rtlCol="0">
            <a:spAutoFit/>
          </a:bodyPr>
          <a:lstStyle/>
          <a:p>
            <a:r>
              <a:rPr lang="en-US" sz="900" i="1" dirty="0" smtClean="0">
                <a:solidFill>
                  <a:schemeClr val="tx1"/>
                </a:solidFill>
              </a:rPr>
              <a:t>4</a:t>
            </a:r>
            <a:r>
              <a:rPr lang="en-US" sz="900" i="1" baseline="30000" dirty="0" smtClean="0">
                <a:solidFill>
                  <a:schemeClr val="tx1"/>
                </a:solidFill>
              </a:rPr>
              <a:t>th</a:t>
            </a:r>
            <a:r>
              <a:rPr lang="en-US" sz="900" i="1" dirty="0" smtClean="0">
                <a:solidFill>
                  <a:schemeClr val="tx1"/>
                </a:solidFill>
              </a:rPr>
              <a:t> Generation VLC</a:t>
            </a:r>
            <a:br>
              <a:rPr lang="en-US" sz="900" i="1" dirty="0" smtClean="0">
                <a:solidFill>
                  <a:schemeClr val="tx1"/>
                </a:solidFill>
              </a:rPr>
            </a:br>
            <a:r>
              <a:rPr lang="en-US" sz="900" i="1" dirty="0" smtClean="0">
                <a:solidFill>
                  <a:schemeClr val="tx1"/>
                </a:solidFill>
              </a:rPr>
              <a:t>courtesy of Edison2</a:t>
            </a:r>
            <a:endParaRPr lang="en-US" sz="900" i="1" dirty="0">
              <a:solidFill>
                <a:schemeClr val="tx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userDrawn="1">
  <p:cSld name="1_Text + Index">
    <p:spTree>
      <p:nvGrpSpPr>
        <p:cNvPr id="1" name=""/>
        <p:cNvGrpSpPr/>
        <p:nvPr/>
      </p:nvGrpSpPr>
      <p:grpSpPr>
        <a:xfrm>
          <a:off x="0" y="0"/>
          <a:ext cx="0" cy="0"/>
          <a:chOff x="0" y="0"/>
          <a:chExt cx="0" cy="0"/>
        </a:xfrm>
      </p:grpSpPr>
      <p:sp>
        <p:nvSpPr>
          <p:cNvPr id="11"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87775" algn="r"/>
              </a:tabLst>
              <a:defRPr/>
            </a:lvl1pPr>
            <a:lvl2pPr marL="179388" indent="-177800">
              <a:lnSpc>
                <a:spcPct val="100000"/>
              </a:lnSpc>
              <a:spcBef>
                <a:spcPts val="500"/>
              </a:spcBef>
              <a:spcAft>
                <a:spcPts val="500"/>
              </a:spcAft>
              <a:buFont typeface="Arial" pitchFamily="34" charset="0"/>
              <a:buChar char="•"/>
              <a:tabLst>
                <a:tab pos="3787775" algn="r"/>
              </a:tabLst>
              <a:defRPr b="0"/>
            </a:lvl2pPr>
            <a:lvl3pPr marL="177800" indent="-177800">
              <a:lnSpc>
                <a:spcPct val="100000"/>
              </a:lnSpc>
              <a:spcBef>
                <a:spcPts val="500"/>
              </a:spcBef>
              <a:spcAft>
                <a:spcPts val="500"/>
              </a:spcAft>
              <a:tabLst>
                <a:tab pos="3787775" algn="r"/>
              </a:tabLst>
              <a:defRPr b="1"/>
            </a:lvl3pPr>
            <a:lvl4pPr marL="360363" indent="-179388">
              <a:lnSpc>
                <a:spcPct val="100000"/>
              </a:lnSpc>
              <a:spcBef>
                <a:spcPts val="500"/>
              </a:spcBef>
              <a:spcAft>
                <a:spcPts val="500"/>
              </a:spcAft>
              <a:tabLst>
                <a:tab pos="3787775" algn="r"/>
              </a:tabLst>
              <a:defRPr b="0"/>
            </a:lvl4pPr>
            <a:lvl5pPr marL="357188" indent="-177800">
              <a:lnSpc>
                <a:spcPct val="100000"/>
              </a:lnSpc>
              <a:spcBef>
                <a:spcPts val="500"/>
              </a:spcBef>
              <a:spcAft>
                <a:spcPts val="500"/>
              </a:spcAft>
              <a:tabLst>
                <a:tab pos="3787775" algn="r"/>
              </a:tabLst>
              <a:defRPr b="1" baseline="0"/>
            </a:lvl5pPr>
            <a:lvl6pPr marL="360363" indent="-180975">
              <a:lnSpc>
                <a:spcPct val="100000"/>
              </a:lnSpc>
              <a:spcBef>
                <a:spcPts val="500"/>
              </a:spcBef>
              <a:spcAft>
                <a:spcPts val="500"/>
              </a:spcAft>
              <a:buFont typeface="Arial" pitchFamily="34" charset="0"/>
              <a:buChar char="•"/>
              <a:tabLst>
                <a:tab pos="3787775"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3" hasCustomPrompt="1"/>
          </p:nvPr>
        </p:nvSpPr>
        <p:spPr>
          <a:xfrm>
            <a:off x="539750"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extLst>
      <p:ext uri="{BB962C8B-B14F-4D97-AF65-F5344CB8AC3E}">
        <p14:creationId xmlns:p14="http://schemas.microsoft.com/office/powerpoint/2010/main" val="3713460128"/>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s" preserve="1" userDrawn="1">
  <p:cSld name="1_Two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403225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4716463"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preserve="1" userDrawn="1">
  <p:cSld name="1_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reserve="1" userDrawn="1">
  <p:cSld name="1_Three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258762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271833" y="1412875"/>
            <a:ext cx="274003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6156325" y="1412875"/>
            <a:ext cx="2592388"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objects" preserve="1" userDrawn="1">
  <p:cSld name="1_Four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4032251" cy="2303464"/>
          </a:xfrm>
        </p:spPr>
        <p:txBody>
          <a:bodyPr/>
          <a:lstStyle>
            <a:lvl3pPr>
              <a:defRPr/>
            </a:lvl3pPr>
            <a:lvl4pPr>
              <a:defRPr/>
            </a:lvl4pPr>
            <a:lvl5pPr>
              <a:defRPr/>
            </a:lvl5p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4716463" y="1412875"/>
            <a:ext cx="4032250"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4716463"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1_Free Content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1_One object (small)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676910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1_Two column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4"/>
            <a:ext cx="3309936"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994149" y="1412875"/>
            <a:ext cx="3314702"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1_Two row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1_Four object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5"/>
            <a:ext cx="3309936"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3309934"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3994149" y="1412875"/>
            <a:ext cx="3314702"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3994149" y="3860800"/>
            <a:ext cx="3314702"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Textplatzhalter 13"/>
          <p:cNvSpPr>
            <a:spLocks noGrp="1"/>
          </p:cNvSpPr>
          <p:nvPr>
            <p:ph type="body" sz="quarter" idx="16"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extLst>
      <p:ext uri="{BB962C8B-B14F-4D97-AF65-F5344CB8AC3E}">
        <p14:creationId xmlns:p14="http://schemas.microsoft.com/office/powerpoint/2010/main" val="39269933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extLst>
      <p:ext uri="{BB962C8B-B14F-4D97-AF65-F5344CB8AC3E}">
        <p14:creationId xmlns:p14="http://schemas.microsoft.com/office/powerpoint/2010/main" val="17780190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2889331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17313932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20766224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1172480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24678169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41" Type="http://schemas.openxmlformats.org/officeDocument/2006/relationships/tags" Target="../tags/tag12.xml"/><Relationship Id="rId54"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30"/>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31"/>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32"/>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33"/>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34"/>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35"/>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36"/>
            </p:custDataLst>
          </p:nvPr>
        </p:nvPicPr>
        <p:blipFill>
          <a:blip r:embed="rId60"/>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37"/>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38"/>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8313356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678" r:id="rId17"/>
    <p:sldLayoutId id="2147483679" r:id="rId18"/>
    <p:sldLayoutId id="2147483689" r:id="rId19"/>
    <p:sldLayoutId id="2147483680" r:id="rId20"/>
    <p:sldLayoutId id="2147483683" r:id="rId21"/>
    <p:sldLayoutId id="2147483681" r:id="rId22"/>
    <p:sldLayoutId id="2147483682" r:id="rId23"/>
    <p:sldLayoutId id="2147483691" r:id="rId24"/>
    <p:sldLayoutId id="2147483684" r:id="rId25"/>
    <p:sldLayoutId id="2147483685" r:id="rId26"/>
    <p:sldLayoutId id="2147483686" r:id="rId27"/>
    <p:sldLayoutId id="2147483688" r:id="rId2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mailto:address@siemens.com"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267" y="4156024"/>
            <a:ext cx="8982107" cy="1330376"/>
          </a:xfrm>
        </p:spPr>
        <p:txBody>
          <a:bodyPr/>
          <a:lstStyle/>
          <a:p>
            <a:r>
              <a:rPr lang="en-US" dirty="0" smtClean="0"/>
              <a:t>Hands On: My First Solid Edge Add-In</a:t>
            </a:r>
            <a:endParaRPr lang="en-US" dirty="0"/>
          </a:p>
        </p:txBody>
      </p:sp>
      <p:sp>
        <p:nvSpPr>
          <p:cNvPr id="3" name="Subtitle 2"/>
          <p:cNvSpPr>
            <a:spLocks noGrp="1"/>
          </p:cNvSpPr>
          <p:nvPr>
            <p:ph type="subTitle" idx="1"/>
          </p:nvPr>
        </p:nvSpPr>
        <p:spPr>
          <a:xfrm>
            <a:off x="209056" y="3789634"/>
            <a:ext cx="8893175" cy="366389"/>
          </a:xfrm>
        </p:spPr>
        <p:txBody>
          <a:bodyPr/>
          <a:lstStyle/>
          <a:p>
            <a:r>
              <a:rPr lang="en-US" dirty="0" smtClean="0"/>
              <a:t>Greg Chasteen, Technical Account Manager, Siemens PLM Software</a:t>
            </a:r>
            <a:endParaRPr lang="en-US" dirty="0"/>
          </a:p>
        </p:txBody>
      </p:sp>
    </p:spTree>
    <p:extLst>
      <p:ext uri="{BB962C8B-B14F-4D97-AF65-F5344CB8AC3E}">
        <p14:creationId xmlns:p14="http://schemas.microsoft.com/office/powerpoint/2010/main" val="28151373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Unregister your </a:t>
            </a:r>
            <a:r>
              <a:rPr lang="en-US" dirty="0" err="1" smtClean="0"/>
              <a:t>dll</a:t>
            </a:r>
            <a:endParaRPr lang="en-US" dirty="0"/>
          </a:p>
        </p:txBody>
      </p:sp>
      <p:sp>
        <p:nvSpPr>
          <p:cNvPr id="6" name="Rectangle 5"/>
          <p:cNvSpPr/>
          <p:nvPr/>
        </p:nvSpPr>
        <p:spPr>
          <a:xfrm>
            <a:off x="287338" y="1305945"/>
            <a:ext cx="8688882" cy="2585323"/>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Unregister this </a:t>
            </a:r>
            <a:r>
              <a:rPr lang="en-US" dirty="0" err="1" smtClean="0">
                <a:solidFill>
                  <a:schemeClr val="tx1"/>
                </a:solidFill>
              </a:rPr>
              <a:t>dll</a:t>
            </a:r>
            <a:r>
              <a:rPr lang="en-US" dirty="0" smtClean="0">
                <a:solidFill>
                  <a:schemeClr val="tx1"/>
                </a:solidFill>
              </a:rPr>
              <a:t> to make it disappear from Solid Edge. </a:t>
            </a:r>
          </a:p>
          <a:p>
            <a:pPr marL="285750" indent="-285750">
              <a:buFont typeface="Wingdings" pitchFamily="2" charset="2"/>
              <a:buChar char="ü"/>
            </a:pPr>
            <a:r>
              <a:rPr lang="en-US" dirty="0" smtClean="0">
                <a:solidFill>
                  <a:schemeClr val="tx1"/>
                </a:solidFill>
              </a:rPr>
              <a:t>To unregister this </a:t>
            </a:r>
            <a:r>
              <a:rPr lang="en-US" dirty="0" err="1" smtClean="0">
                <a:solidFill>
                  <a:schemeClr val="tx1"/>
                </a:solidFill>
              </a:rPr>
              <a:t>dll</a:t>
            </a:r>
            <a:r>
              <a:rPr lang="en-US" dirty="0" smtClean="0">
                <a:solidFill>
                  <a:schemeClr val="tx1"/>
                </a:solidFill>
              </a:rPr>
              <a:t> go to Start --&gt; All Programs --&gt; Visual Studio 2012 </a:t>
            </a:r>
            <a:r>
              <a:rPr lang="en-US" dirty="0" smtClean="0">
                <a:solidFill>
                  <a:schemeClr val="tx1"/>
                </a:solidFill>
                <a:sym typeface="Wingdings" pitchFamily="2" charset="2"/>
              </a:rPr>
              <a:t> Visual Studio Tools  VS2012 x64 Native Tools Command Prompt</a:t>
            </a:r>
          </a:p>
          <a:p>
            <a:pPr marL="285750" indent="-285750">
              <a:buFont typeface="Wingdings" pitchFamily="2" charset="2"/>
              <a:buChar char="ü"/>
            </a:pPr>
            <a:r>
              <a:rPr lang="en-US" dirty="0" smtClean="0">
                <a:solidFill>
                  <a:schemeClr val="tx1"/>
                </a:solidFill>
                <a:sym typeface="Wingdings" pitchFamily="2" charset="2"/>
              </a:rPr>
              <a:t>Type command as “</a:t>
            </a:r>
            <a:r>
              <a:rPr lang="en-US" dirty="0" err="1" smtClean="0">
                <a:solidFill>
                  <a:schemeClr val="tx1"/>
                </a:solidFill>
                <a:sym typeface="Wingdings" pitchFamily="2" charset="2"/>
              </a:rPr>
              <a:t>regasm</a:t>
            </a:r>
            <a:r>
              <a:rPr lang="en-US" dirty="0" smtClean="0">
                <a:solidFill>
                  <a:schemeClr val="tx1"/>
                </a:solidFill>
                <a:sym typeface="Wingdings" pitchFamily="2" charset="2"/>
              </a:rPr>
              <a:t> &lt;space&gt; /unregister &lt;space&gt; followed by path of the </a:t>
            </a:r>
            <a:r>
              <a:rPr lang="en-US" dirty="0" err="1" smtClean="0">
                <a:solidFill>
                  <a:schemeClr val="tx1"/>
                </a:solidFill>
                <a:sym typeface="Wingdings" pitchFamily="2" charset="2"/>
              </a:rPr>
              <a:t>dll</a:t>
            </a:r>
            <a:r>
              <a:rPr lang="en-US" dirty="0" smtClean="0">
                <a:solidFill>
                  <a:schemeClr val="tx1"/>
                </a:solidFill>
                <a:sym typeface="Wingdings" pitchFamily="2" charset="2"/>
              </a:rPr>
              <a:t>.</a:t>
            </a:r>
          </a:p>
          <a:p>
            <a:endParaRPr lang="en-US" dirty="0" smtClean="0">
              <a:solidFill>
                <a:schemeClr val="tx1"/>
              </a:solidFill>
            </a:endParaRPr>
          </a:p>
        </p:txBody>
      </p:sp>
    </p:spTree>
    <p:extLst>
      <p:ext uri="{BB962C8B-B14F-4D97-AF65-F5344CB8AC3E}">
        <p14:creationId xmlns:p14="http://schemas.microsoft.com/office/powerpoint/2010/main" val="4172952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your Add-In</a:t>
            </a:r>
            <a:endParaRPr lang="en-US" dirty="0"/>
          </a:p>
        </p:txBody>
      </p:sp>
      <p:sp>
        <p:nvSpPr>
          <p:cNvPr id="6" name="Rectangle 5"/>
          <p:cNvSpPr/>
          <p:nvPr/>
        </p:nvSpPr>
        <p:spPr>
          <a:xfrm>
            <a:off x="287338" y="1305945"/>
            <a:ext cx="8688882" cy="5216813"/>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You can see the add-in as shown below.</a:t>
            </a:r>
          </a:p>
          <a:p>
            <a:pPr marL="285750" indent="-285750">
              <a:buFont typeface="Wingdings" pitchFamily="2" charset="2"/>
              <a:buChar char="ü"/>
            </a:pP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Now open any draft file and click on “VB Command 2”. You will see that the pdf file is created at the same location where the draft file is already saved.</a:t>
            </a:r>
          </a:p>
          <a:p>
            <a:endParaRPr lang="en-US" dirty="0" smtClean="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38400"/>
            <a:ext cx="28003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269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 Not Required</a:t>
            </a:r>
            <a:endParaRPr lang="en-US" dirty="0"/>
          </a:p>
        </p:txBody>
      </p:sp>
      <p:sp>
        <p:nvSpPr>
          <p:cNvPr id="6" name="Rectangle 5"/>
          <p:cNvSpPr/>
          <p:nvPr/>
        </p:nvSpPr>
        <p:spPr>
          <a:xfrm>
            <a:off x="287338" y="1305945"/>
            <a:ext cx="8688882" cy="1477328"/>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If you don’t need this Add-In then you can </a:t>
            </a:r>
            <a:r>
              <a:rPr lang="en-US" dirty="0" err="1" smtClean="0">
                <a:solidFill>
                  <a:schemeClr val="tx1"/>
                </a:solidFill>
              </a:rPr>
              <a:t>goto</a:t>
            </a:r>
            <a:r>
              <a:rPr lang="en-US" dirty="0" smtClean="0">
                <a:solidFill>
                  <a:schemeClr val="tx1"/>
                </a:solidFill>
              </a:rPr>
              <a:t> File Menu </a:t>
            </a:r>
            <a:r>
              <a:rPr lang="en-US" dirty="0" smtClean="0">
                <a:solidFill>
                  <a:schemeClr val="tx1"/>
                </a:solidFill>
                <a:sym typeface="Wingdings" pitchFamily="2" charset="2"/>
              </a:rPr>
              <a:t> </a:t>
            </a:r>
            <a:r>
              <a:rPr lang="en-US" dirty="0" err="1" smtClean="0">
                <a:solidFill>
                  <a:schemeClr val="tx1"/>
                </a:solidFill>
                <a:sym typeface="Wingdings" pitchFamily="2" charset="2"/>
              </a:rPr>
              <a:t>AddIns</a:t>
            </a:r>
            <a:r>
              <a:rPr lang="en-US" dirty="0" smtClean="0">
                <a:solidFill>
                  <a:schemeClr val="tx1"/>
                </a:solidFill>
                <a:sym typeface="Wingdings" pitchFamily="2" charset="2"/>
              </a:rPr>
              <a:t> as shown below and uncheck the not required Add-In</a:t>
            </a:r>
            <a:endParaRPr lang="en-US" dirty="0" smtClean="0">
              <a:solidFill>
                <a:schemeClr val="tx1"/>
              </a:solidFill>
            </a:endParaRPr>
          </a:p>
          <a:p>
            <a:endParaRPr lang="en-US" dirty="0" smtClean="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2438464"/>
            <a:ext cx="67532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269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Your Add-In</a:t>
            </a:r>
            <a:endParaRPr lang="en-US" dirty="0"/>
          </a:p>
        </p:txBody>
      </p:sp>
      <p:sp>
        <p:nvSpPr>
          <p:cNvPr id="6" name="Rectangle 5"/>
          <p:cNvSpPr/>
          <p:nvPr/>
        </p:nvSpPr>
        <p:spPr>
          <a:xfrm>
            <a:off x="287338" y="1305945"/>
            <a:ext cx="8688882" cy="1477328"/>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You can debug this code by specifying path of Solid Edge application in VS2012 project as shown below.</a:t>
            </a:r>
          </a:p>
          <a:p>
            <a:pPr marL="285750" indent="-285750">
              <a:buFont typeface="Wingdings" pitchFamily="2" charset="2"/>
              <a:buChar char="ü"/>
            </a:pPr>
            <a:r>
              <a:rPr lang="en-US" dirty="0" smtClean="0">
                <a:solidFill>
                  <a:schemeClr val="tx1"/>
                </a:solidFill>
              </a:rPr>
              <a:t>Right click on your project in Project Explorer </a:t>
            </a:r>
            <a:r>
              <a:rPr lang="en-US" dirty="0" smtClean="0">
                <a:solidFill>
                  <a:schemeClr val="tx1"/>
                </a:solidFill>
                <a:sym typeface="Wingdings" pitchFamily="2" charset="2"/>
              </a:rPr>
              <a:t> Properties  </a:t>
            </a:r>
            <a:r>
              <a:rPr lang="en-US" dirty="0" smtClean="0">
                <a:solidFill>
                  <a:schemeClr val="tx1"/>
                </a:solidFill>
              </a:rPr>
              <a:t>Debug</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97434"/>
            <a:ext cx="6604254" cy="354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646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Your Add-In</a:t>
            </a:r>
            <a:endParaRPr lang="en-US" dirty="0"/>
          </a:p>
        </p:txBody>
      </p:sp>
      <p:sp>
        <p:nvSpPr>
          <p:cNvPr id="6" name="Rectangle 5"/>
          <p:cNvSpPr/>
          <p:nvPr/>
        </p:nvSpPr>
        <p:spPr>
          <a:xfrm>
            <a:off x="287338" y="1305945"/>
            <a:ext cx="8688882" cy="1615827"/>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You can debug this code after attaching this solution to Solid Edge process</a:t>
            </a:r>
          </a:p>
          <a:p>
            <a:pPr marL="285750" indent="-285750">
              <a:buFont typeface="Wingdings" pitchFamily="2" charset="2"/>
              <a:buChar char="ü"/>
            </a:pPr>
            <a:r>
              <a:rPr lang="en-US" dirty="0" smtClean="0">
                <a:solidFill>
                  <a:schemeClr val="tx1"/>
                </a:solidFill>
              </a:rPr>
              <a:t>Go to Debug </a:t>
            </a:r>
            <a:r>
              <a:rPr lang="en-US" dirty="0" smtClean="0">
                <a:solidFill>
                  <a:schemeClr val="tx1"/>
                </a:solidFill>
                <a:sym typeface="Wingdings" pitchFamily="2" charset="2"/>
              </a:rPr>
              <a:t> Attach to Process  Click on “Edge.exe” as highlighted below</a:t>
            </a:r>
            <a:endParaRPr lang="en-US" dirty="0" smtClean="0">
              <a:solidFill>
                <a:schemeClr val="tx1"/>
              </a:solidFill>
            </a:endParaRPr>
          </a:p>
          <a:p>
            <a:endParaRPr lang="en-US" dirty="0" smtClean="0">
              <a:solidFill>
                <a:schemeClr val="tx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90800"/>
            <a:ext cx="454456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037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another Add-In</a:t>
            </a:r>
            <a:endParaRPr lang="en-US" dirty="0"/>
          </a:p>
        </p:txBody>
      </p:sp>
      <p:sp>
        <p:nvSpPr>
          <p:cNvPr id="3" name="Content Placeholder 2"/>
          <p:cNvSpPr>
            <a:spLocks noGrp="1"/>
          </p:cNvSpPr>
          <p:nvPr>
            <p:ph idx="1"/>
          </p:nvPr>
        </p:nvSpPr>
        <p:spPr/>
        <p:txBody>
          <a:bodyPr/>
          <a:lstStyle/>
          <a:p>
            <a:r>
              <a:rPr lang="en-US" dirty="0" err="1"/>
              <a:t>BeginnerTrack</a:t>
            </a:r>
            <a:r>
              <a:rPr lang="en-US" dirty="0"/>
              <a:t>\_03-Hands-On My First SE Add-In\</a:t>
            </a:r>
            <a:r>
              <a:rPr lang="en-US" dirty="0" err="1"/>
              <a:t>CheckDimensionRoundingBehavior</a:t>
            </a:r>
            <a:endParaRPr lang="en-US" dirty="0"/>
          </a:p>
        </p:txBody>
      </p:sp>
    </p:spTree>
    <p:extLst>
      <p:ext uri="{BB962C8B-B14F-4D97-AF65-F5344CB8AC3E}">
        <p14:creationId xmlns:p14="http://schemas.microsoft.com/office/powerpoint/2010/main" val="424862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a:t>
            </a:r>
            <a:endParaRPr lang="en-US" dirty="0"/>
          </a:p>
        </p:txBody>
      </p:sp>
      <p:sp>
        <p:nvSpPr>
          <p:cNvPr id="4" name="Picture Placeholder 3"/>
          <p:cNvSpPr>
            <a:spLocks noGrp="1"/>
          </p:cNvSpPr>
          <p:nvPr>
            <p:ph type="pic" sz="quarter" idx="13"/>
          </p:nvPr>
        </p:nvSpPr>
        <p:spPr/>
      </p:sp>
      <p:sp>
        <p:nvSpPr>
          <p:cNvPr id="5" name="Text Placeholder 4"/>
          <p:cNvSpPr>
            <a:spLocks noGrp="1"/>
          </p:cNvSpPr>
          <p:nvPr>
            <p:ph type="body" sz="quarter" idx="14"/>
          </p:nvPr>
        </p:nvSpPr>
        <p:spPr/>
        <p:txBody>
          <a:bodyPr/>
          <a:lstStyle/>
          <a:p>
            <a:r>
              <a:rPr lang="en-US" b="1" dirty="0" smtClean="0"/>
              <a:t>Greg Chasteen</a:t>
            </a:r>
          </a:p>
          <a:p>
            <a:r>
              <a:rPr lang="en-US" dirty="0" smtClean="0"/>
              <a:t>Technical Account Manager</a:t>
            </a:r>
          </a:p>
          <a:p>
            <a:r>
              <a:rPr lang="en-US" dirty="0" smtClean="0"/>
              <a:t>Siemens PLM Software</a:t>
            </a:r>
          </a:p>
          <a:p>
            <a:r>
              <a:rPr lang="en-US" dirty="0" smtClean="0"/>
              <a:t>675 </a:t>
            </a:r>
            <a:r>
              <a:rPr lang="en-US" dirty="0"/>
              <a:t>Discovery Drive, Suite 100</a:t>
            </a:r>
          </a:p>
          <a:p>
            <a:r>
              <a:rPr lang="en-US" dirty="0"/>
              <a:t>Huntsville, Al </a:t>
            </a:r>
            <a:r>
              <a:rPr lang="en-US" dirty="0" smtClean="0"/>
              <a:t>35806</a:t>
            </a:r>
          </a:p>
          <a:p>
            <a:r>
              <a:rPr lang="en-US" dirty="0"/>
              <a:t/>
            </a:r>
            <a:br>
              <a:rPr lang="en-US" dirty="0"/>
            </a:br>
            <a:r>
              <a:rPr lang="en-US" dirty="0" smtClean="0"/>
              <a:t>Office</a:t>
            </a:r>
            <a:r>
              <a:rPr lang="en-US" dirty="0"/>
              <a:t>: (256) 705-2621</a:t>
            </a:r>
          </a:p>
          <a:p>
            <a:r>
              <a:rPr lang="en-US" dirty="0"/>
              <a:t>Cell:(256) </a:t>
            </a:r>
            <a:r>
              <a:rPr lang="en-US" dirty="0" smtClean="0"/>
              <a:t>479-9055</a:t>
            </a:r>
          </a:p>
          <a:p>
            <a:endParaRPr lang="en-US" dirty="0"/>
          </a:p>
          <a:p>
            <a:r>
              <a:rPr lang="en-US" dirty="0" smtClean="0"/>
              <a:t>E-mail:</a:t>
            </a:r>
            <a:endParaRPr lang="en-US" dirty="0"/>
          </a:p>
          <a:p>
            <a:r>
              <a:rPr lang="en-US" u="sng" dirty="0">
                <a:hlinkClick r:id="rId2"/>
              </a:rPr>
              <a:t>chasteen.gregory@siemens.com</a:t>
            </a:r>
            <a:endParaRPr lang="en-US" dirty="0"/>
          </a:p>
          <a:p>
            <a:endParaRPr lang="en-US" dirty="0"/>
          </a:p>
        </p:txBody>
      </p:sp>
    </p:spTree>
    <p:extLst>
      <p:ext uri="{BB962C8B-B14F-4D97-AF65-F5344CB8AC3E}">
        <p14:creationId xmlns:p14="http://schemas.microsoft.com/office/powerpoint/2010/main" val="390947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Covered</a:t>
            </a:r>
            <a:endParaRPr lang="en-US" dirty="0"/>
          </a:p>
        </p:txBody>
      </p:sp>
      <p:sp>
        <p:nvSpPr>
          <p:cNvPr id="3" name="Picture Placeholder 2"/>
          <p:cNvSpPr>
            <a:spLocks noGrp="1"/>
          </p:cNvSpPr>
          <p:nvPr>
            <p:ph type="pic" sz="quarter" idx="13"/>
          </p:nvPr>
        </p:nvSpPr>
        <p:spPr/>
      </p:sp>
      <p:sp>
        <p:nvSpPr>
          <p:cNvPr id="5" name="Content Placeholder 3"/>
          <p:cNvSpPr>
            <a:spLocks noGrp="1"/>
          </p:cNvSpPr>
          <p:nvPr>
            <p:ph type="body" sz="quarter" idx="14"/>
          </p:nvPr>
        </p:nvSpPr>
        <p:spPr/>
        <p:txBody>
          <a:bodyPr/>
          <a:lstStyle/>
          <a:p>
            <a:pPr lvl="2"/>
            <a:r>
              <a:rPr lang="en-US" sz="1200" dirty="0" smtClean="0"/>
              <a:t>Online Templates for Solid Edge </a:t>
            </a:r>
            <a:r>
              <a:rPr lang="en-US" sz="1200" dirty="0" err="1" smtClean="0"/>
              <a:t>AddIn</a:t>
            </a:r>
            <a:endParaRPr lang="en-US" sz="1200" dirty="0" smtClean="0"/>
          </a:p>
          <a:p>
            <a:pPr lvl="2"/>
            <a:r>
              <a:rPr lang="en-US" sz="1200" dirty="0" smtClean="0"/>
              <a:t>What is an Add-In?</a:t>
            </a:r>
          </a:p>
          <a:p>
            <a:pPr lvl="2"/>
            <a:r>
              <a:rPr lang="en-US" sz="1200" dirty="0" smtClean="0"/>
              <a:t>Downloading the Template</a:t>
            </a:r>
          </a:p>
          <a:p>
            <a:pPr lvl="2"/>
            <a:r>
              <a:rPr lang="en-US" sz="1200" dirty="0" smtClean="0"/>
              <a:t>Updating the </a:t>
            </a:r>
            <a:r>
              <a:rPr lang="en-US" sz="1200" dirty="0" err="1" smtClean="0"/>
              <a:t>AddIn</a:t>
            </a:r>
            <a:endParaRPr lang="en-US" sz="1200" dirty="0" smtClean="0"/>
          </a:p>
          <a:p>
            <a:pPr lvl="2"/>
            <a:r>
              <a:rPr lang="en-US" sz="1200" dirty="0" smtClean="0"/>
              <a:t>Register Your </a:t>
            </a:r>
            <a:r>
              <a:rPr lang="en-US" sz="1200" dirty="0" err="1" smtClean="0"/>
              <a:t>Dll</a:t>
            </a:r>
            <a:endParaRPr lang="en-US" sz="1200" dirty="0" smtClean="0"/>
          </a:p>
          <a:p>
            <a:pPr lvl="2"/>
            <a:r>
              <a:rPr lang="en-US" sz="1200" dirty="0" smtClean="0"/>
              <a:t>View Your </a:t>
            </a:r>
            <a:r>
              <a:rPr lang="en-US" sz="1200" dirty="0" err="1" smtClean="0"/>
              <a:t>AddIn</a:t>
            </a:r>
            <a:endParaRPr lang="en-US" sz="1200" dirty="0" smtClean="0"/>
          </a:p>
          <a:p>
            <a:pPr lvl="2"/>
            <a:r>
              <a:rPr lang="en-US" sz="1200" dirty="0" smtClean="0"/>
              <a:t>Enable/Disable Your </a:t>
            </a:r>
            <a:r>
              <a:rPr lang="en-US" sz="1200" dirty="0" err="1" smtClean="0"/>
              <a:t>AddIn</a:t>
            </a:r>
            <a:endParaRPr lang="en-US" sz="1200" dirty="0" smtClean="0"/>
          </a:p>
          <a:p>
            <a:pPr lvl="2"/>
            <a:r>
              <a:rPr lang="en-US" sz="1200" dirty="0" smtClean="0"/>
              <a:t>Debug Your Add-In</a:t>
            </a:r>
          </a:p>
          <a:p>
            <a:endParaRPr lang="en-US" sz="1200" dirty="0"/>
          </a:p>
          <a:p>
            <a:r>
              <a:rPr lang="en-US" sz="1200" dirty="0"/>
              <a:t>This presentation will mainly use Visual Basic delivered with Visual Studio </a:t>
            </a:r>
            <a:r>
              <a:rPr lang="en-US" sz="1200" dirty="0" smtClean="0"/>
              <a:t>2012.  </a:t>
            </a:r>
            <a:endParaRPr lang="en-US" sz="1200" dirty="0"/>
          </a:p>
          <a:p>
            <a:endParaRPr lang="en-US" sz="1200" dirty="0" smtClean="0"/>
          </a:p>
        </p:txBody>
      </p:sp>
    </p:spTree>
    <p:extLst>
      <p:ext uri="{BB962C8B-B14F-4D97-AF65-F5344CB8AC3E}">
        <p14:creationId xmlns:p14="http://schemas.microsoft.com/office/powerpoint/2010/main" val="1555873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Online Solid Edge Templates for SE Customization</a:t>
            </a:r>
            <a:endParaRPr lang="en-US" dirty="0"/>
          </a:p>
        </p:txBody>
      </p:sp>
      <p:sp>
        <p:nvSpPr>
          <p:cNvPr id="3" name="Rectangle 2"/>
          <p:cNvSpPr/>
          <p:nvPr/>
        </p:nvSpPr>
        <p:spPr>
          <a:xfrm>
            <a:off x="287338" y="1305945"/>
            <a:ext cx="8370101" cy="646331"/>
          </a:xfrm>
          <a:prstGeom prst="rect">
            <a:avLst/>
          </a:prstGeom>
        </p:spPr>
        <p:txBody>
          <a:bodyPr wrap="square">
            <a:spAutoFit/>
          </a:bodyPr>
          <a:lstStyle/>
          <a:p>
            <a:r>
              <a:rPr lang="en-US" dirty="0">
                <a:solidFill>
                  <a:schemeClr val="tx1"/>
                </a:solidFill>
              </a:rPr>
              <a:t>Run file/new project. Click “online templates” and enter “solid edge” in the </a:t>
            </a:r>
            <a:r>
              <a:rPr lang="en-US" dirty="0" smtClean="0">
                <a:solidFill>
                  <a:schemeClr val="tx1"/>
                </a:solidFill>
              </a:rPr>
              <a:t>search </a:t>
            </a:r>
            <a:r>
              <a:rPr lang="en-US" dirty="0">
                <a:solidFill>
                  <a:schemeClr val="tx1"/>
                </a:solidFill>
              </a:rPr>
              <a:t>box and do the search.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17211"/>
            <a:ext cx="63722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11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solidFill>
                  <a:schemeClr val="tx1"/>
                </a:solidFill>
              </a:rPr>
              <a:t>Online Solid Edge Templates for SE Customization</a:t>
            </a:r>
            <a:endParaRPr lang="en-US" dirty="0">
              <a:solidFill>
                <a:schemeClr val="tx1"/>
              </a:solidFill>
            </a:endParaRPr>
          </a:p>
        </p:txBody>
      </p:sp>
      <p:sp>
        <p:nvSpPr>
          <p:cNvPr id="3" name="Rectangle 2"/>
          <p:cNvSpPr/>
          <p:nvPr/>
        </p:nvSpPr>
        <p:spPr>
          <a:xfrm>
            <a:off x="287338" y="1305945"/>
            <a:ext cx="8688882" cy="4801314"/>
          </a:xfrm>
          <a:prstGeom prst="rect">
            <a:avLst/>
          </a:prstGeom>
        </p:spPr>
        <p:txBody>
          <a:bodyPr wrap="square">
            <a:spAutoFit/>
          </a:bodyPr>
          <a:lstStyle/>
          <a:p>
            <a:r>
              <a:rPr lang="en-US" dirty="0" smtClean="0">
                <a:solidFill>
                  <a:schemeClr val="tx1"/>
                </a:solidFill>
              </a:rPr>
              <a:t>Solid Edge Add-In</a:t>
            </a:r>
          </a:p>
          <a:p>
            <a:r>
              <a:rPr lang="en-US" dirty="0" smtClean="0">
                <a:solidFill>
                  <a:schemeClr val="tx1"/>
                </a:solidFill>
              </a:rPr>
              <a:t>	A </a:t>
            </a:r>
            <a:r>
              <a:rPr lang="en-US" dirty="0">
                <a:solidFill>
                  <a:schemeClr val="tx1"/>
                </a:solidFill>
              </a:rPr>
              <a:t>project for creating a VB .NET based Solid Edge Add-In that has </a:t>
            </a:r>
            <a:r>
              <a:rPr lang="en-US" dirty="0" err="1">
                <a:solidFill>
                  <a:schemeClr val="tx1"/>
                </a:solidFill>
              </a:rPr>
              <a:t>has</a:t>
            </a:r>
            <a:r>
              <a:rPr lang="en-US" dirty="0">
                <a:solidFill>
                  <a:schemeClr val="tx1"/>
                </a:solidFill>
              </a:rPr>
              <a:t> a user interface in Solid Edge. The add-in implements the </a:t>
            </a:r>
            <a:r>
              <a:rPr lang="en-US" dirty="0" smtClean="0">
                <a:solidFill>
                  <a:schemeClr val="tx1"/>
                </a:solidFill>
              </a:rPr>
              <a:t>“</a:t>
            </a:r>
            <a:r>
              <a:rPr lang="en-US" dirty="0" err="1" smtClean="0">
                <a:solidFill>
                  <a:schemeClr val="tx1"/>
                </a:solidFill>
              </a:rPr>
              <a:t>ISolidEdgeAddIn</a:t>
            </a:r>
            <a:r>
              <a:rPr lang="en-US" dirty="0" smtClean="0">
                <a:solidFill>
                  <a:schemeClr val="tx1"/>
                </a:solidFill>
              </a:rPr>
              <a:t>” </a:t>
            </a:r>
            <a:r>
              <a:rPr lang="en-US" dirty="0">
                <a:solidFill>
                  <a:schemeClr val="tx1"/>
                </a:solidFill>
              </a:rPr>
              <a:t>interface and also responds to Solid Edge application events by implementing the </a:t>
            </a:r>
            <a:r>
              <a:rPr lang="en-US" dirty="0" smtClean="0">
                <a:solidFill>
                  <a:schemeClr val="tx1"/>
                </a:solidFill>
              </a:rPr>
              <a:t>“</a:t>
            </a:r>
            <a:r>
              <a:rPr lang="en-US" dirty="0" err="1" smtClean="0">
                <a:solidFill>
                  <a:schemeClr val="tx1"/>
                </a:solidFill>
              </a:rPr>
              <a:t>ISEApplicationEvents</a:t>
            </a:r>
            <a:r>
              <a:rPr lang="en-US" dirty="0" smtClean="0">
                <a:solidFill>
                  <a:schemeClr val="tx1"/>
                </a:solidFill>
              </a:rPr>
              <a:t>” </a:t>
            </a:r>
            <a:r>
              <a:rPr lang="en-US" dirty="0">
                <a:solidFill>
                  <a:schemeClr val="tx1"/>
                </a:solidFill>
              </a:rPr>
              <a:t>interface. The add-in also supports the Solid Edge </a:t>
            </a:r>
            <a:r>
              <a:rPr lang="en-US" dirty="0" err="1">
                <a:solidFill>
                  <a:schemeClr val="tx1"/>
                </a:solidFill>
              </a:rPr>
              <a:t>edgebar</a:t>
            </a:r>
            <a:r>
              <a:rPr lang="en-US" dirty="0">
                <a:solidFill>
                  <a:schemeClr val="tx1"/>
                </a:solidFill>
              </a:rPr>
              <a:t> user interface. The add-in also has support for the Solid Edge File User Interface event set, the Solid Edge Bar Events and Solid Edge </a:t>
            </a:r>
            <a:r>
              <a:rPr lang="en-US" dirty="0" smtClean="0">
                <a:solidFill>
                  <a:schemeClr val="tx1"/>
                </a:solidFill>
              </a:rPr>
              <a:t>Shortcut </a:t>
            </a:r>
            <a:r>
              <a:rPr lang="en-US" dirty="0">
                <a:solidFill>
                  <a:schemeClr val="tx1"/>
                </a:solidFill>
              </a:rPr>
              <a:t>Menu events by implementing the appropriate event </a:t>
            </a:r>
            <a:r>
              <a:rPr lang="en-US" dirty="0" smtClean="0">
                <a:solidFill>
                  <a:schemeClr val="tx1"/>
                </a:solidFill>
              </a:rPr>
              <a:t>interfaces</a:t>
            </a:r>
          </a:p>
          <a:p>
            <a:r>
              <a:rPr lang="en-US" dirty="0" smtClean="0">
                <a:solidFill>
                  <a:schemeClr val="tx1"/>
                </a:solidFill>
              </a:rPr>
              <a:t>Solid Edge Command Macro</a:t>
            </a:r>
          </a:p>
          <a:p>
            <a:r>
              <a:rPr lang="en-US" dirty="0" smtClean="0">
                <a:solidFill>
                  <a:schemeClr val="tx1"/>
                </a:solidFill>
              </a:rPr>
              <a:t>	A </a:t>
            </a:r>
            <a:r>
              <a:rPr lang="en-US" dirty="0">
                <a:solidFill>
                  <a:schemeClr val="tx1"/>
                </a:solidFill>
              </a:rPr>
              <a:t>project for creating a macro that runs as a command in Solid Edge. The project will connect to a running instance of Solid Edge or create an instance of Solid Edge if one is not running. Then if a document is opened, the project creates a command in Solid Edge with mouse locate capability. If an instance of Solid Edge is started, a new part document is automatically created.</a:t>
            </a:r>
          </a:p>
          <a:p>
            <a:endParaRPr lang="en-US" dirty="0">
              <a:solidFill>
                <a:schemeClr val="tx1"/>
              </a:solidFill>
            </a:endParaRPr>
          </a:p>
        </p:txBody>
      </p:sp>
    </p:spTree>
    <p:extLst>
      <p:ext uri="{BB962C8B-B14F-4D97-AF65-F5344CB8AC3E}">
        <p14:creationId xmlns:p14="http://schemas.microsoft.com/office/powerpoint/2010/main" val="745086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solidFill>
                  <a:schemeClr val="tx1"/>
                </a:solidFill>
              </a:rPr>
              <a:t>Online Solid Edge Templates for SE Customization</a:t>
            </a:r>
            <a:endParaRPr lang="en-US" dirty="0">
              <a:solidFill>
                <a:schemeClr val="tx1"/>
              </a:solidFill>
            </a:endParaRPr>
          </a:p>
        </p:txBody>
      </p:sp>
      <p:sp>
        <p:nvSpPr>
          <p:cNvPr id="3" name="Rectangle 2"/>
          <p:cNvSpPr/>
          <p:nvPr/>
        </p:nvSpPr>
        <p:spPr>
          <a:xfrm>
            <a:off x="287338" y="1305945"/>
            <a:ext cx="8688882" cy="2862322"/>
          </a:xfrm>
          <a:prstGeom prst="rect">
            <a:avLst/>
          </a:prstGeom>
        </p:spPr>
        <p:txBody>
          <a:bodyPr wrap="square">
            <a:spAutoFit/>
          </a:bodyPr>
          <a:lstStyle/>
          <a:p>
            <a:r>
              <a:rPr lang="en-US" dirty="0" smtClean="0">
                <a:solidFill>
                  <a:schemeClr val="tx1"/>
                </a:solidFill>
              </a:rPr>
              <a:t>Solid </a:t>
            </a:r>
            <a:r>
              <a:rPr lang="en-US" dirty="0">
                <a:solidFill>
                  <a:schemeClr val="tx1"/>
                </a:solidFill>
              </a:rPr>
              <a:t>Edge </a:t>
            </a:r>
            <a:r>
              <a:rPr lang="en-US" dirty="0" smtClean="0">
                <a:solidFill>
                  <a:schemeClr val="tx1"/>
                </a:solidFill>
              </a:rPr>
              <a:t>Add-In No UI</a:t>
            </a:r>
            <a:endParaRPr lang="en-US" dirty="0">
              <a:solidFill>
                <a:schemeClr val="tx1"/>
              </a:solidFill>
            </a:endParaRPr>
          </a:p>
          <a:p>
            <a:r>
              <a:rPr lang="en-US" dirty="0" smtClean="0">
                <a:solidFill>
                  <a:schemeClr val="tx1"/>
                </a:solidFill>
              </a:rPr>
              <a:t>	A </a:t>
            </a:r>
            <a:r>
              <a:rPr lang="en-US" dirty="0">
                <a:solidFill>
                  <a:schemeClr val="tx1"/>
                </a:solidFill>
              </a:rPr>
              <a:t>project for creating a VB .NET based Solid Edge Add-In that has </a:t>
            </a:r>
            <a:r>
              <a:rPr lang="en-US" dirty="0" err="1">
                <a:solidFill>
                  <a:schemeClr val="tx1"/>
                </a:solidFill>
              </a:rPr>
              <a:t>has</a:t>
            </a:r>
            <a:r>
              <a:rPr lang="en-US" dirty="0">
                <a:solidFill>
                  <a:schemeClr val="tx1"/>
                </a:solidFill>
              </a:rPr>
              <a:t> a user interface in Solid Edge. The add-in implements the </a:t>
            </a:r>
            <a:r>
              <a:rPr lang="en-US" dirty="0" err="1">
                <a:solidFill>
                  <a:schemeClr val="tx1"/>
                </a:solidFill>
              </a:rPr>
              <a:t>ISolidEdgeAddIn</a:t>
            </a:r>
            <a:r>
              <a:rPr lang="en-US" dirty="0">
                <a:solidFill>
                  <a:schemeClr val="tx1"/>
                </a:solidFill>
              </a:rPr>
              <a:t> interface and also responds to Solid Edge application events by implementing the </a:t>
            </a:r>
            <a:r>
              <a:rPr lang="en-US" dirty="0" err="1">
                <a:solidFill>
                  <a:schemeClr val="tx1"/>
                </a:solidFill>
              </a:rPr>
              <a:t>ISEApplicationEvents</a:t>
            </a:r>
            <a:r>
              <a:rPr lang="en-US" dirty="0">
                <a:solidFill>
                  <a:schemeClr val="tx1"/>
                </a:solidFill>
              </a:rPr>
              <a:t> interface. The add-in also supports the Solid Edge </a:t>
            </a:r>
            <a:r>
              <a:rPr lang="en-US" dirty="0" err="1">
                <a:solidFill>
                  <a:schemeClr val="tx1"/>
                </a:solidFill>
              </a:rPr>
              <a:t>edgebar</a:t>
            </a:r>
            <a:r>
              <a:rPr lang="en-US" dirty="0">
                <a:solidFill>
                  <a:schemeClr val="tx1"/>
                </a:solidFill>
              </a:rPr>
              <a:t> user interface. The add-in also has support for the Solid Edge File User Interface event set, the Solid Edge Bar Events and Solid Edge </a:t>
            </a:r>
            <a:r>
              <a:rPr lang="en-US" dirty="0" err="1">
                <a:solidFill>
                  <a:schemeClr val="tx1"/>
                </a:solidFill>
              </a:rPr>
              <a:t>Shorcut</a:t>
            </a:r>
            <a:r>
              <a:rPr lang="en-US" dirty="0">
                <a:solidFill>
                  <a:schemeClr val="tx1"/>
                </a:solidFill>
              </a:rPr>
              <a:t> Menu events by implementing the appropriate event interfaces.</a:t>
            </a:r>
          </a:p>
          <a:p>
            <a:endParaRPr lang="en-US" dirty="0">
              <a:solidFill>
                <a:schemeClr val="tx1"/>
              </a:solidFill>
            </a:endParaRPr>
          </a:p>
        </p:txBody>
      </p:sp>
    </p:spTree>
    <p:extLst>
      <p:ext uri="{BB962C8B-B14F-4D97-AF65-F5344CB8AC3E}">
        <p14:creationId xmlns:p14="http://schemas.microsoft.com/office/powerpoint/2010/main" val="53091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Downloading the Template</a:t>
            </a:r>
            <a:endParaRPr lang="en-US" dirty="0"/>
          </a:p>
        </p:txBody>
      </p:sp>
      <p:sp>
        <p:nvSpPr>
          <p:cNvPr id="6" name="Rectangle 5"/>
          <p:cNvSpPr/>
          <p:nvPr/>
        </p:nvSpPr>
        <p:spPr>
          <a:xfrm>
            <a:off x="287338" y="1305945"/>
            <a:ext cx="8688882" cy="5216813"/>
          </a:xfrm>
          <a:prstGeom prst="rect">
            <a:avLst/>
          </a:prstGeom>
        </p:spPr>
        <p:txBody>
          <a:bodyPr wrap="square">
            <a:spAutoFit/>
          </a:bodyPr>
          <a:lstStyle/>
          <a:p>
            <a:r>
              <a:rPr lang="en-US" dirty="0" smtClean="0">
                <a:solidFill>
                  <a:schemeClr val="tx1"/>
                </a:solidFill>
              </a:rPr>
              <a:t>Solid Edge Add-In</a:t>
            </a:r>
          </a:p>
          <a:p>
            <a:pPr marL="285750" indent="-285750">
              <a:buFont typeface="Wingdings" pitchFamily="2" charset="2"/>
              <a:buChar char="ü"/>
            </a:pPr>
            <a:r>
              <a:rPr lang="en-US" dirty="0" smtClean="0">
                <a:solidFill>
                  <a:schemeClr val="tx1"/>
                </a:solidFill>
              </a:rPr>
              <a:t>After clicking on Solid Edge Add-In it will download and install add-In template for first time user.</a:t>
            </a:r>
          </a:p>
          <a:p>
            <a:pPr marL="285750" indent="-285750">
              <a:buFont typeface="Wingdings" pitchFamily="2" charset="2"/>
              <a:buChar char="ü"/>
            </a:pPr>
            <a:r>
              <a:rPr lang="en-US" dirty="0" smtClean="0">
                <a:solidFill>
                  <a:schemeClr val="tx1"/>
                </a:solidFill>
              </a:rPr>
              <a:t>If you have used it before then it will not download but only open the previously downloaded template in Visual Studio 2012 installed on your machine.</a:t>
            </a:r>
          </a:p>
          <a:p>
            <a:pPr marL="285750" indent="-285750">
              <a:buFont typeface="Wingdings" pitchFamily="2" charset="2"/>
              <a:buChar char="ü"/>
            </a:pPr>
            <a:r>
              <a:rPr lang="en-US" dirty="0" smtClean="0">
                <a:solidFill>
                  <a:schemeClr val="tx1"/>
                </a:solidFill>
              </a:rPr>
              <a:t>After the project is opened in VS2012 right click on the project to add references into the it.</a:t>
            </a:r>
          </a:p>
          <a:p>
            <a:pPr marL="285750" indent="-285750">
              <a:buFont typeface="Wingdings" pitchFamily="2" charset="2"/>
              <a:buChar char="ü"/>
            </a:pPr>
            <a:r>
              <a:rPr lang="en-US" dirty="0" smtClean="0">
                <a:solidFill>
                  <a:schemeClr val="tx1"/>
                </a:solidFill>
              </a:rPr>
              <a:t>You can add required Solid Edge references in the project.</a:t>
            </a:r>
          </a:p>
          <a:p>
            <a:pPr marL="285750" indent="-285750">
              <a:buFont typeface="Wingdings" pitchFamily="2" charset="2"/>
              <a:buChar char="ü"/>
            </a:pPr>
            <a:r>
              <a:rPr lang="en-US" dirty="0" smtClean="0">
                <a:solidFill>
                  <a:schemeClr val="tx1"/>
                </a:solidFill>
              </a:rPr>
              <a:t>Now save the project at some convenient location.</a:t>
            </a:r>
          </a:p>
          <a:p>
            <a:pPr marL="285750" indent="-285750">
              <a:buFont typeface="Wingdings" pitchFamily="2" charset="2"/>
              <a:buChar char="ü"/>
            </a:pPr>
            <a:endParaRPr lang="en-US" dirty="0">
              <a:solidFill>
                <a:schemeClr val="tx1"/>
              </a:solidFill>
            </a:endParaRPr>
          </a:p>
          <a:p>
            <a:r>
              <a:rPr lang="en-US" dirty="0" smtClean="0">
                <a:solidFill>
                  <a:schemeClr val="tx1"/>
                </a:solidFill>
              </a:rPr>
              <a:t>Note:- To </a:t>
            </a:r>
            <a:r>
              <a:rPr lang="en-US" dirty="0">
                <a:solidFill>
                  <a:schemeClr val="tx1"/>
                </a:solidFill>
              </a:rPr>
              <a:t>remove previously installed Add-In template, Go to Tools </a:t>
            </a:r>
            <a:r>
              <a:rPr lang="en-US" dirty="0">
                <a:solidFill>
                  <a:schemeClr val="tx1"/>
                </a:solidFill>
                <a:sym typeface="Wingdings" pitchFamily="2" charset="2"/>
              </a:rPr>
              <a:t> Extensions and Updates  Click on Solid Edge Add-In and choose “Uninstall”.</a:t>
            </a: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endParaRPr lang="en-US" dirty="0" smtClean="0">
              <a:solidFill>
                <a:schemeClr val="tx1"/>
              </a:solidFill>
            </a:endParaRPr>
          </a:p>
        </p:txBody>
      </p:sp>
    </p:spTree>
    <p:extLst>
      <p:ext uri="{BB962C8B-B14F-4D97-AF65-F5344CB8AC3E}">
        <p14:creationId xmlns:p14="http://schemas.microsoft.com/office/powerpoint/2010/main" val="4060224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the Add-In</a:t>
            </a:r>
            <a:endParaRPr lang="en-US" dirty="0"/>
          </a:p>
        </p:txBody>
      </p:sp>
      <p:sp>
        <p:nvSpPr>
          <p:cNvPr id="6" name="Rectangle 5"/>
          <p:cNvSpPr/>
          <p:nvPr/>
        </p:nvSpPr>
        <p:spPr>
          <a:xfrm>
            <a:off x="287338" y="1305945"/>
            <a:ext cx="8688882" cy="5078313"/>
          </a:xfrm>
          <a:prstGeom prst="rect">
            <a:avLst/>
          </a:prstGeom>
        </p:spPr>
        <p:txBody>
          <a:bodyPr wrap="square">
            <a:spAutoFit/>
          </a:bodyPr>
          <a:lstStyle/>
          <a:p>
            <a:r>
              <a:rPr lang="en-US" dirty="0" smtClean="0">
                <a:solidFill>
                  <a:schemeClr val="tx1"/>
                </a:solidFill>
              </a:rPr>
              <a:t>Solid Edge Add-In</a:t>
            </a:r>
          </a:p>
          <a:p>
            <a:pPr marL="285750" indent="-285750">
              <a:buFont typeface="Wingdings" pitchFamily="2" charset="2"/>
              <a:buChar char="ü"/>
            </a:pPr>
            <a:r>
              <a:rPr lang="en-US" dirty="0" smtClean="0">
                <a:solidFill>
                  <a:schemeClr val="tx1"/>
                </a:solidFill>
              </a:rPr>
              <a:t>Now open </a:t>
            </a:r>
            <a:r>
              <a:rPr lang="en-US" dirty="0" err="1" smtClean="0">
                <a:solidFill>
                  <a:schemeClr val="tx1"/>
                </a:solidFill>
              </a:rPr>
              <a:t>Commands.vb</a:t>
            </a:r>
            <a:r>
              <a:rPr lang="en-US" dirty="0" smtClean="0">
                <a:solidFill>
                  <a:schemeClr val="tx1"/>
                </a:solidFill>
              </a:rPr>
              <a:t> and </a:t>
            </a:r>
            <a:r>
              <a:rPr lang="en-US" dirty="0" err="1" smtClean="0">
                <a:solidFill>
                  <a:schemeClr val="tx1"/>
                </a:solidFill>
              </a:rPr>
              <a:t>goto</a:t>
            </a:r>
            <a:r>
              <a:rPr lang="en-US" dirty="0" smtClean="0">
                <a:solidFill>
                  <a:schemeClr val="tx1"/>
                </a:solidFill>
              </a:rPr>
              <a:t> “</a:t>
            </a:r>
            <a:r>
              <a:rPr lang="en-US" dirty="0" err="1" smtClean="0"/>
              <a:t>m_addinEvents_OnCommand</a:t>
            </a:r>
            <a:r>
              <a:rPr lang="en-US" dirty="0" smtClean="0"/>
              <a:t>”</a:t>
            </a:r>
            <a:r>
              <a:rPr lang="en-US" dirty="0" smtClean="0">
                <a:solidFill>
                  <a:schemeClr val="tx1"/>
                </a:solidFill>
              </a:rPr>
              <a:t>.</a:t>
            </a:r>
          </a:p>
          <a:p>
            <a:pPr marL="285750" indent="-285750">
              <a:buFont typeface="Wingdings" pitchFamily="2" charset="2"/>
              <a:buChar char="ü"/>
            </a:pPr>
            <a:r>
              <a:rPr lang="en-US" dirty="0" smtClean="0">
                <a:solidFill>
                  <a:schemeClr val="tx1"/>
                </a:solidFill>
              </a:rPr>
              <a:t>Add below code in Case 2. This code will save the draft file to .pdf.</a:t>
            </a: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endParaRPr lang="en-US" dirty="0">
              <a:solidFill>
                <a:schemeClr val="tx1"/>
              </a:solidFill>
            </a:endParaRPr>
          </a:p>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Now right click on the project and “Build” the </a:t>
            </a:r>
            <a:r>
              <a:rPr lang="en-US" dirty="0" err="1" smtClean="0">
                <a:solidFill>
                  <a:schemeClr val="tx1"/>
                </a:solidFill>
              </a:rPr>
              <a:t>dll</a:t>
            </a:r>
            <a:r>
              <a:rPr lang="en-US" dirty="0" smtClean="0">
                <a:solidFill>
                  <a:schemeClr val="tx1"/>
                </a:solidFill>
              </a:rPr>
              <a:t>.</a:t>
            </a:r>
          </a:p>
          <a:p>
            <a:pPr marL="285750" indent="-285750">
              <a:buFont typeface="Wingdings" pitchFamily="2" charset="2"/>
              <a:buChar char="ü"/>
            </a:pPr>
            <a:r>
              <a:rPr lang="en-US" dirty="0" smtClean="0">
                <a:solidFill>
                  <a:schemeClr val="tx1"/>
                </a:solidFill>
              </a:rPr>
              <a:t>You have to register this </a:t>
            </a:r>
            <a:r>
              <a:rPr lang="en-US" dirty="0" err="1" smtClean="0">
                <a:solidFill>
                  <a:schemeClr val="tx1"/>
                </a:solidFill>
              </a:rPr>
              <a:t>dll</a:t>
            </a:r>
            <a:r>
              <a:rPr lang="en-US" dirty="0" smtClean="0">
                <a:solidFill>
                  <a:schemeClr val="tx1"/>
                </a:solidFill>
              </a:rPr>
              <a:t> to make it appear within Solid Edge. You can register the </a:t>
            </a:r>
            <a:r>
              <a:rPr lang="en-US" dirty="0" err="1" smtClean="0">
                <a:solidFill>
                  <a:schemeClr val="tx1"/>
                </a:solidFill>
              </a:rPr>
              <a:t>dll</a:t>
            </a:r>
            <a:r>
              <a:rPr lang="en-US" dirty="0" smtClean="0">
                <a:solidFill>
                  <a:schemeClr val="tx1"/>
                </a:solidFill>
              </a:rPr>
              <a:t> using command prompt OR You can create a bat file at the same location where this </a:t>
            </a:r>
            <a:r>
              <a:rPr lang="en-US" dirty="0" err="1" smtClean="0">
                <a:solidFill>
                  <a:schemeClr val="tx1"/>
                </a:solidFill>
              </a:rPr>
              <a:t>dll</a:t>
            </a:r>
            <a:r>
              <a:rPr lang="en-US" dirty="0" smtClean="0">
                <a:solidFill>
                  <a:schemeClr val="tx1"/>
                </a:solidFill>
              </a:rPr>
              <a:t> is created with following code.</a:t>
            </a:r>
          </a:p>
          <a:p>
            <a:endParaRPr lang="en-US" dirty="0" smtClean="0">
              <a:solidFill>
                <a:schemeClr val="tx1"/>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90800"/>
            <a:ext cx="682752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539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t>
            </a:r>
            <a:r>
              <a:rPr lang="en-US" dirty="0" err="1" smtClean="0"/>
              <a:t>dll</a:t>
            </a:r>
            <a:endParaRPr lang="en-US" dirty="0"/>
          </a:p>
        </p:txBody>
      </p:sp>
      <p:sp>
        <p:nvSpPr>
          <p:cNvPr id="6" name="Rectangle 5"/>
          <p:cNvSpPr/>
          <p:nvPr/>
        </p:nvSpPr>
        <p:spPr>
          <a:xfrm>
            <a:off x="287338" y="1305945"/>
            <a:ext cx="8688882" cy="3277820"/>
          </a:xfrm>
          <a:prstGeom prst="rect">
            <a:avLst/>
          </a:prstGeom>
        </p:spPr>
        <p:txBody>
          <a:bodyPr wrap="square">
            <a:spAutoFit/>
          </a:bodyPr>
          <a:lstStyle/>
          <a:p>
            <a:pPr marL="285750" indent="-285750">
              <a:buFont typeface="Wingdings" pitchFamily="2" charset="2"/>
              <a:buChar char="ü"/>
            </a:pPr>
            <a:endParaRPr lang="en-US" dirty="0" smtClean="0">
              <a:solidFill>
                <a:schemeClr val="tx1"/>
              </a:solidFill>
            </a:endParaRPr>
          </a:p>
          <a:p>
            <a:pPr marL="285750" indent="-285750">
              <a:buFont typeface="Wingdings" pitchFamily="2" charset="2"/>
              <a:buChar char="ü"/>
            </a:pPr>
            <a:r>
              <a:rPr lang="en-US" dirty="0" smtClean="0">
                <a:solidFill>
                  <a:schemeClr val="tx1"/>
                </a:solidFill>
              </a:rPr>
              <a:t>You have to register this </a:t>
            </a:r>
            <a:r>
              <a:rPr lang="en-US" dirty="0" err="1" smtClean="0">
                <a:solidFill>
                  <a:schemeClr val="tx1"/>
                </a:solidFill>
              </a:rPr>
              <a:t>dll</a:t>
            </a:r>
            <a:r>
              <a:rPr lang="en-US" dirty="0" smtClean="0">
                <a:solidFill>
                  <a:schemeClr val="tx1"/>
                </a:solidFill>
              </a:rPr>
              <a:t> to make it appear within Solid Edge. </a:t>
            </a:r>
          </a:p>
          <a:p>
            <a:pPr marL="285750" indent="-285750">
              <a:buFont typeface="Wingdings" pitchFamily="2" charset="2"/>
              <a:buChar char="ü"/>
            </a:pPr>
            <a:r>
              <a:rPr lang="en-US" dirty="0" smtClean="0">
                <a:solidFill>
                  <a:schemeClr val="tx1"/>
                </a:solidFill>
              </a:rPr>
              <a:t>To register this </a:t>
            </a:r>
            <a:r>
              <a:rPr lang="en-US" dirty="0" err="1" smtClean="0">
                <a:solidFill>
                  <a:schemeClr val="tx1"/>
                </a:solidFill>
              </a:rPr>
              <a:t>dll</a:t>
            </a:r>
            <a:r>
              <a:rPr lang="en-US" dirty="0" smtClean="0">
                <a:solidFill>
                  <a:schemeClr val="tx1"/>
                </a:solidFill>
              </a:rPr>
              <a:t> go to Start --&gt; All Programs --&gt; Visual Studio 2012 </a:t>
            </a:r>
            <a:r>
              <a:rPr lang="en-US" dirty="0" smtClean="0">
                <a:solidFill>
                  <a:schemeClr val="tx1"/>
                </a:solidFill>
                <a:sym typeface="Wingdings" pitchFamily="2" charset="2"/>
              </a:rPr>
              <a:t> Visual Studio Tools  VS2012 x64 Native Tools Command Prompt</a:t>
            </a:r>
          </a:p>
          <a:p>
            <a:pPr marL="285750" indent="-285750">
              <a:buFont typeface="Wingdings" pitchFamily="2" charset="2"/>
              <a:buChar char="ü"/>
            </a:pPr>
            <a:r>
              <a:rPr lang="en-US" dirty="0" smtClean="0">
                <a:solidFill>
                  <a:schemeClr val="tx1"/>
                </a:solidFill>
                <a:sym typeface="Wingdings" pitchFamily="2" charset="2"/>
              </a:rPr>
              <a:t>Type command as “</a:t>
            </a:r>
            <a:r>
              <a:rPr lang="en-US" dirty="0" err="1" smtClean="0">
                <a:solidFill>
                  <a:schemeClr val="tx1"/>
                </a:solidFill>
                <a:sym typeface="Wingdings" pitchFamily="2" charset="2"/>
              </a:rPr>
              <a:t>regasm</a:t>
            </a:r>
            <a:r>
              <a:rPr lang="en-US" dirty="0" smtClean="0">
                <a:solidFill>
                  <a:schemeClr val="tx1"/>
                </a:solidFill>
                <a:sym typeface="Wingdings" pitchFamily="2" charset="2"/>
              </a:rPr>
              <a:t> &lt;space&gt; /codebase &lt;space&gt; followed by path of the </a:t>
            </a:r>
            <a:r>
              <a:rPr lang="en-US" dirty="0" err="1" smtClean="0">
                <a:solidFill>
                  <a:schemeClr val="tx1"/>
                </a:solidFill>
                <a:sym typeface="Wingdings" pitchFamily="2" charset="2"/>
              </a:rPr>
              <a:t>dll</a:t>
            </a:r>
            <a:r>
              <a:rPr lang="en-US" dirty="0" smtClean="0">
                <a:solidFill>
                  <a:schemeClr val="tx1"/>
                </a:solidFill>
                <a:sym typeface="Wingdings" pitchFamily="2" charset="2"/>
              </a:rPr>
              <a:t> that you have created just now ”</a:t>
            </a:r>
            <a:endParaRPr lang="en-US" dirty="0" smtClean="0">
              <a:solidFill>
                <a:schemeClr val="tx1"/>
              </a:solidFill>
            </a:endParaRPr>
          </a:p>
          <a:p>
            <a:pPr marL="285750" indent="-285750">
              <a:buFont typeface="Wingdings" pitchFamily="2" charset="2"/>
              <a:buChar char="ü"/>
            </a:pPr>
            <a:r>
              <a:rPr lang="en-US" dirty="0" smtClean="0">
                <a:solidFill>
                  <a:schemeClr val="tx1"/>
                </a:solidFill>
              </a:rPr>
              <a:t>You can register the </a:t>
            </a:r>
            <a:r>
              <a:rPr lang="en-US" dirty="0" err="1" smtClean="0">
                <a:solidFill>
                  <a:schemeClr val="tx1"/>
                </a:solidFill>
              </a:rPr>
              <a:t>dll</a:t>
            </a:r>
            <a:r>
              <a:rPr lang="en-US" dirty="0" smtClean="0">
                <a:solidFill>
                  <a:schemeClr val="tx1"/>
                </a:solidFill>
              </a:rPr>
              <a:t> using command prompt OR You can create a bat file at the same location where this </a:t>
            </a:r>
            <a:r>
              <a:rPr lang="en-US" dirty="0" err="1" smtClean="0">
                <a:solidFill>
                  <a:schemeClr val="tx1"/>
                </a:solidFill>
              </a:rPr>
              <a:t>dll</a:t>
            </a:r>
            <a:r>
              <a:rPr lang="en-US" dirty="0" smtClean="0">
                <a:solidFill>
                  <a:schemeClr val="tx1"/>
                </a:solidFill>
              </a:rPr>
              <a:t> is created with following code.</a:t>
            </a:r>
          </a:p>
          <a:p>
            <a:endParaRPr lang="en-US" dirty="0" smtClean="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11" y="4495800"/>
            <a:ext cx="80295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047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your </a:t>
            </a:r>
            <a:r>
              <a:rPr lang="en-US" dirty="0" err="1"/>
              <a:t>dll</a:t>
            </a:r>
            <a:endParaRPr lang="en-US" dirty="0"/>
          </a:p>
        </p:txBody>
      </p:sp>
      <p:sp>
        <p:nvSpPr>
          <p:cNvPr id="3" name="Content Placeholder 2"/>
          <p:cNvSpPr>
            <a:spLocks noGrp="1"/>
          </p:cNvSpPr>
          <p:nvPr>
            <p:ph idx="1"/>
          </p:nvPr>
        </p:nvSpPr>
        <p:spPr/>
        <p:txBody>
          <a:bodyPr/>
          <a:lstStyle/>
          <a:p>
            <a:r>
              <a:rPr lang="en-US" dirty="0" smtClean="0"/>
              <a:t>Registration.bat</a:t>
            </a:r>
          </a:p>
          <a:p>
            <a:endParaRPr lang="en-US" dirty="0"/>
          </a:p>
          <a:p>
            <a:r>
              <a:rPr lang="en-US" dirty="0" smtClean="0"/>
              <a:t>In folder:</a:t>
            </a:r>
            <a:endParaRPr lang="en-US" dirty="0"/>
          </a:p>
          <a:p>
            <a:r>
              <a:rPr lang="en-US" dirty="0" err="1" smtClean="0"/>
              <a:t>BeginnerTrack</a:t>
            </a:r>
            <a:r>
              <a:rPr lang="en-US" dirty="0" smtClean="0"/>
              <a:t>\Hands-On </a:t>
            </a:r>
            <a:r>
              <a:rPr lang="en-US" dirty="0"/>
              <a:t>My First </a:t>
            </a:r>
            <a:r>
              <a:rPr lang="en-US" dirty="0" smtClean="0"/>
              <a:t/>
            </a:r>
            <a:br>
              <a:rPr lang="en-US" dirty="0" smtClean="0"/>
            </a:br>
            <a:r>
              <a:rPr lang="en-US" dirty="0" smtClean="0"/>
              <a:t>SE </a:t>
            </a:r>
            <a:r>
              <a:rPr lang="en-US" dirty="0"/>
              <a:t>Add-In\Save Your Program Here</a:t>
            </a:r>
          </a:p>
        </p:txBody>
      </p:sp>
      <p:pic>
        <p:nvPicPr>
          <p:cNvPr id="4" name="Picture 3"/>
          <p:cNvPicPr>
            <a:picLocks noChangeAspect="1"/>
          </p:cNvPicPr>
          <p:nvPr/>
        </p:nvPicPr>
        <p:blipFill>
          <a:blip r:embed="rId2"/>
          <a:stretch>
            <a:fillRect/>
          </a:stretch>
        </p:blipFill>
        <p:spPr>
          <a:xfrm>
            <a:off x="4652963" y="765301"/>
            <a:ext cx="4491037" cy="6048122"/>
          </a:xfrm>
          <a:prstGeom prst="rect">
            <a:avLst/>
          </a:prstGeom>
        </p:spPr>
      </p:pic>
    </p:spTree>
    <p:extLst>
      <p:ext uri="{BB962C8B-B14F-4D97-AF65-F5344CB8AC3E}">
        <p14:creationId xmlns:p14="http://schemas.microsoft.com/office/powerpoint/2010/main" val="11812936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3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2.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2.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Four objects</Name>
  <PpLayout>24</PpLayout>
  <Index>15</Index>
</p4ppTags>
</file>

<file path=customXml/item10.xml><?xml version="1.0" encoding="utf-8"?>
<p4ppTags>
  <Name>One object (small)</Name>
  <PpLayout>16</PpLayout>
  <Index>11</Index>
</p4ppTags>
</file>

<file path=customXml/item11.xml><?xml version="1.0" encoding="utf-8"?>
<p4ppTags>
  <Name>Two rows + Navigation</Name>
  <PpLayout>32</PpLayout>
  <Index>19</Index>
</p4ppTags>
</file>

<file path=customXml/item12.xml><?xml version="1.0" encoding="utf-8"?>
<p4ppTags>
  <Name>Three columns</Name>
  <PpLayout>32</PpLayout>
  <Index>14</Index>
</p4ppTags>
</file>

<file path=customXml/item13.xml><?xml version="1.0" encoding="utf-8"?>
<p4ppTags>
  <Name>Text + Index</Name>
  <PpLayout>32</PpLayout>
  <Index>8</Index>
</p4ppTags>
</file>

<file path=customXml/item14.xml><?xml version="1.0" encoding="utf-8"?>
<p4ppTags>
  <Name>One object (small) + Navigation</Name>
  <PpLayout>32</PpLayout>
  <Index>17</Index>
</p4ppTags>
</file>

<file path=customXml/item15.xml><?xml version="1.0" encoding="utf-8"?>
<p4ppTags>
  <Name>Image + Index/Contact</Name>
  <PpLayout>32</PpLayout>
  <Index>7</Index>
</p4ppTags>
</file>

<file path=customXml/item16.xml><?xml version="1.0" encoding="utf-8"?>
<p:properties xmlns:p="http://schemas.microsoft.com/office/2006/metadata/properties" xmlns:xsi="http://www.w3.org/2001/XMLSchema-instance">
  <documentManagement>
    <Document_x0020_ID xmlns="56CD67F7-521B-4ECA-8ACB-2552DF311DBD">22082</Document_x0020_ID>
    <Parent_x0020_ID xmlns="56CD67F7-521B-4ECA-8ACB-2552DF311DBD" xsi:nil="true"/>
    <Description0 xmlns="56CD67F7-521B-4ECA-8ACB-2552DF311DBD">Hands-on: My first Solid Edge Add-in</Description0>
    <Parent_x0020_Type xmlns="56CD67F7-521B-4ECA-8ACB-2552DF311DBD">None</Parent_x0020_Type>
    <SE_x0020_Release xmlns="56CD67F7-521B-4ECA-8ACB-2552DF311DBD">V107</SE_x0020_Release>
    <Document_x0020_Type xmlns="56CD67F7-521B-4ECA-8ACB-2552DF311DBD">Plan-Concept</Document_x0020_Type>
    <Rev xmlns="56CD67F7-521B-4ECA-8ACB-2552DF311DBD">1</Rev>
  </documentManagement>
</p:properties>
</file>

<file path=customXml/item17.xml><?xml version="1.0" encoding="utf-8"?>
<p4ppTags>
  <Name>One object (large)</Name>
  <PpLayout>16</PpLayout>
  <Index>10</Index>
</p4ppTags>
</file>

<file path=customXml/item18.xml><?xml version="1.0" encoding="utf-8"?>
<p4ppTags>
  <Name>Title (big bar down)</Name>
  <PpLayout>1</PpLayout>
  <Index>1</Index>
</p4ppTags>
</file>

<file path=customXml/item19.xml><?xml version="1.0" encoding="utf-8"?>
<p4ppTags>
  <Name>Two rows</Name>
  <PpLayout>32</PpLayout>
  <Index>13</Index>
</p4ppTags>
</file>

<file path=customXml/item2.xml><?xml version="1.0" encoding="utf-8"?>
<p4ppTags>
  <Name>Chapter title (big bar down)</Name>
  <PpLayout>1</PpLayout>
  <Index>5</Index>
</p4ppTags>
</file>

<file path=customXml/item3.xml><?xml version="1.0" encoding="utf-8"?>
<p4ppTags>
  <Name>Two columns</Name>
  <PpLayout>29</PpLayout>
  <Index>12</Index>
</p4ppTa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4ppTags>
  <Name>Two columns + Navigation</Name>
  <PpLayout>32</PpLayout>
  <Index>18</Index>
</p4ppTags>
</file>

<file path=customXml/item6.xml><?xml version="1.0" encoding="utf-8"?>
<p4ppTags>
  <Name>Free Content</Name>
  <PpLayout>11</PpLayout>
  <Index>9</Index>
</p4ppTags>
</file>

<file path=customXml/item7.xml><?xml version="1.0" encoding="utf-8"?>
<ct:contentTypeSchema xmlns:ct="http://schemas.microsoft.com/office/2006/metadata/contentType" xmlns:ma="http://schemas.microsoft.com/office/2006/metadata/properties/metaAttributes" ct:_="" ma:_="" ma:contentTypeName="Document" ma:contentTypeID="0x010100F767CD561B52CA4E8ACB2552DF311DBD" ma:contentTypeVersion="0" ma:contentTypeDescription="Create a new document." ma:contentTypeScope="" ma:versionID="ff014eb9feb60f349ba0297bcd275fc5">
  <xsd:schema xmlns:xsd="http://www.w3.org/2001/XMLSchema" xmlns:p="http://schemas.microsoft.com/office/2006/metadata/properties" xmlns:ns2="56CD67F7-521B-4ECA-8ACB-2552DF311DBD" targetNamespace="http://schemas.microsoft.com/office/2006/metadata/properties" ma:root="true" ma:fieldsID="ce4af78112710cac8fefddd6f682f228" ns2:_="">
    <xsd:import namespace="56CD67F7-521B-4ECA-8ACB-2552DF311DBD"/>
    <xsd:element name="properties">
      <xsd:complexType>
        <xsd:sequence>
          <xsd:element name="documentManagement">
            <xsd:complexType>
              <xsd:all>
                <xsd:element ref="ns2:Parent_x0020_ID" minOccurs="0"/>
                <xsd:element ref="ns2:Parent_x0020_Type"/>
                <xsd:element ref="ns2:Document_x0020_ID"/>
                <xsd:element ref="ns2:Rev"/>
                <xsd:element ref="ns2:Description0"/>
                <xsd:element ref="ns2:Document_x0020_Type"/>
                <xsd:element ref="ns2:SE_x0020_Release"/>
              </xsd:all>
            </xsd:complexType>
          </xsd:element>
        </xsd:sequence>
      </xsd:complexType>
    </xsd:element>
  </xsd:schema>
  <xsd:schema xmlns:xsd="http://www.w3.org/2001/XMLSchema" xmlns:dms="http://schemas.microsoft.com/office/2006/documentManagement/types" targetNamespace="56CD67F7-521B-4ECA-8ACB-2552DF311DBD" elementFormDefault="qualified">
    <xsd:import namespace="http://schemas.microsoft.com/office/2006/documentManagement/types"/>
    <xsd:element name="Parent_x0020_ID" ma:index="8" nillable="true" ma:displayName="Parent ID" ma:internalName="Parent_x0020_ID">
      <xsd:simpleType>
        <xsd:restriction base="dms:Number"/>
      </xsd:simpleType>
    </xsd:element>
    <xsd:element name="Parent_x0020_Type" ma:index="9" ma:displayName="Parent Type" ma:format="Dropdown" ma:internalName="Parent_x0020_Type">
      <xsd:simpleType>
        <xsd:restriction base="dms:Choice">
          <xsd:enumeration value="None"/>
          <xsd:enumeration value="Task"/>
          <xsd:enumeration value="Project"/>
          <xsd:enumeration value="Theme"/>
          <xsd:enumeration value="Release"/>
        </xsd:restriction>
      </xsd:simpleType>
    </xsd:element>
    <xsd:element name="Document_x0020_ID" ma:index="10" ma:displayName="Document ID" ma:decimals="0" ma:internalName="Document_x0020_ID">
      <xsd:simpleType>
        <xsd:restriction base="dms:Number"/>
      </xsd:simpleType>
    </xsd:element>
    <xsd:element name="Rev" ma:index="11" ma:displayName="Rev" ma:decimals="0" ma:internalName="Rev">
      <xsd:simpleType>
        <xsd:restriction base="dms:Number"/>
      </xsd:simpleType>
    </xsd:element>
    <xsd:element name="Description0" ma:index="12" ma:displayName="Description" ma:internalName="Description0">
      <xsd:simpleType>
        <xsd:restriction base="dms:Note"/>
      </xsd:simpleType>
    </xsd:element>
    <xsd:element name="Document_x0020_Type" ma:index="13" ma:displayName="Document Type" ma:format="Dropdown" ma:internalName="Document_x0020_Type">
      <xsd:simpleType>
        <xsd:restriction base="dms:Choice">
          <xsd:enumeration value="Plan-Concept"/>
          <xsd:enumeration value="Plan-CmdSpec"/>
          <xsd:enumeration value="Plan-ReqSpec"/>
          <xsd:enumeration value="Plan-EnvSpec"/>
          <xsd:enumeration value="Plan-UIQC"/>
          <xsd:enumeration value="Plan-UseTestPlan"/>
          <xsd:enumeration value="Plan-UseReport"/>
          <xsd:enumeration value="Plan-OvrSpec"/>
          <xsd:enumeration value="Dev-DgnSpec"/>
          <xsd:enumeration value="Dev-APISpec"/>
          <xsd:enumeration value="Dev-TechNote"/>
          <xsd:enumeration value="Cert-TestPlan"/>
          <xsd:enumeration value="Cert-Testcase"/>
          <xsd:enumeration value="Cert-ATPResults"/>
          <xsd:enumeration value="Cert-BetaReport"/>
          <xsd:enumeration value="Release"/>
          <xsd:enumeration value="Review"/>
          <xsd:enumeration value="Template"/>
          <xsd:enumeration value="Commitment"/>
        </xsd:restriction>
      </xsd:simpleType>
    </xsd:element>
    <xsd:element name="SE_x0020_Release" ma:index="14" ma:displayName="SE Release" ma:default="" ma:format="Dropdown" ma:internalName="SE_x0020_Release">
      <xsd:simpleType>
        <xsd:restriction base="dms:Choice">
          <xsd:enumeration value="None"/>
          <xsd:enumeration value="V107"/>
          <xsd:enumeration value="V106"/>
          <xsd:enumeration value="V105"/>
          <xsd:enumeration value="V104"/>
          <xsd:enumeration value="V103"/>
          <xsd:enumeration value="V102"/>
          <xsd:enumeration value="V21"/>
          <xsd:enumeration value="V20"/>
          <xsd:enumeration value="V19"/>
          <xsd:enumeration value="V18"/>
          <xsd:enumeration value="V17"/>
          <xsd:enumeration value="V16"/>
          <xsd:enumeration value="V15"/>
          <xsd:enumeration value="V14"/>
          <xsd:enumeration value="V12"/>
          <xsd:enumeration value="V11"/>
          <xsd:enumeration value="V10"/>
          <xsd:enumeration value="Futur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8.xml><?xml version="1.0" encoding="utf-8"?>
<p4ppTags>
  <Name>Four objects + Navigation</Name>
  <PpLayout>32</PpLayout>
  <Index>20</Index>
</p4ppTags>
</file>

<file path=customXml/item9.xml><?xml version="1.0" encoding="utf-8"?>
<p4ppTags>
  <Name>Free Content + Navigation</Name>
  <PpLayout>32</PpLayout>
  <Index>16</Index>
</p4ppTags>
</file>

<file path=customXml/itemProps1.xml><?xml version="1.0" encoding="utf-8"?>
<ds:datastoreItem xmlns:ds="http://schemas.openxmlformats.org/officeDocument/2006/customXml" ds:itemID="{D2579C95-6520-4B1B-B697-E86D229CFAB7}">
  <ds:schemaRefs/>
</ds:datastoreItem>
</file>

<file path=customXml/itemProps10.xml><?xml version="1.0" encoding="utf-8"?>
<ds:datastoreItem xmlns:ds="http://schemas.openxmlformats.org/officeDocument/2006/customXml" ds:itemID="{735EBE44-8D0A-467E-96B6-9AFBF8EC0181}">
  <ds:schemaRefs/>
</ds:datastoreItem>
</file>

<file path=customXml/itemProps11.xml><?xml version="1.0" encoding="utf-8"?>
<ds:datastoreItem xmlns:ds="http://schemas.openxmlformats.org/officeDocument/2006/customXml" ds:itemID="{8F0688E1-D924-4EE0-911B-4DFEC5BEC4EF}">
  <ds:schemaRefs/>
</ds:datastoreItem>
</file>

<file path=customXml/itemProps12.xml><?xml version="1.0" encoding="utf-8"?>
<ds:datastoreItem xmlns:ds="http://schemas.openxmlformats.org/officeDocument/2006/customXml" ds:itemID="{1D4E128E-869F-4B9E-B3AD-4B740F905AED}">
  <ds:schemaRefs/>
</ds:datastoreItem>
</file>

<file path=customXml/itemProps13.xml><?xml version="1.0" encoding="utf-8"?>
<ds:datastoreItem xmlns:ds="http://schemas.openxmlformats.org/officeDocument/2006/customXml" ds:itemID="{E051EB18-CFB3-45B4-A666-2EE8AB465731}">
  <ds:schemaRefs/>
</ds:datastoreItem>
</file>

<file path=customXml/itemProps14.xml><?xml version="1.0" encoding="utf-8"?>
<ds:datastoreItem xmlns:ds="http://schemas.openxmlformats.org/officeDocument/2006/customXml" ds:itemID="{EBF8E7F5-41FA-4FF5-9A21-8E5FB580B1C7}">
  <ds:schemaRefs/>
</ds:datastoreItem>
</file>

<file path=customXml/itemProps15.xml><?xml version="1.0" encoding="utf-8"?>
<ds:datastoreItem xmlns:ds="http://schemas.openxmlformats.org/officeDocument/2006/customXml" ds:itemID="{4727BA83-1453-4A83-894C-F719A1E3CAA8}">
  <ds:schemaRefs/>
</ds:datastoreItem>
</file>

<file path=customXml/itemProps16.xml><?xml version="1.0" encoding="utf-8"?>
<ds:datastoreItem xmlns:ds="http://schemas.openxmlformats.org/officeDocument/2006/customXml" ds:itemID="{AB24ABED-9D1F-4161-A3B3-44163B022B28}">
  <ds:schemaRefs>
    <ds:schemaRef ds:uri="http://purl.org/dc/terms/"/>
    <ds:schemaRef ds:uri="http://www.w3.org/XML/1998/namespace"/>
    <ds:schemaRef ds:uri="http://schemas.microsoft.com/office/2006/documentManagement/types"/>
    <ds:schemaRef ds:uri="http://schemas.openxmlformats.org/package/2006/metadata/core-properties"/>
    <ds:schemaRef ds:uri="56CD67F7-521B-4ECA-8ACB-2552DF311DBD"/>
    <ds:schemaRef ds:uri="http://schemas.microsoft.com/office/2006/metadata/properties"/>
    <ds:schemaRef ds:uri="http://purl.org/dc/dcmitype/"/>
    <ds:schemaRef ds:uri="http://purl.org/dc/elements/1.1/"/>
  </ds:schemaRefs>
</ds:datastoreItem>
</file>

<file path=customXml/itemProps17.xml><?xml version="1.0" encoding="utf-8"?>
<ds:datastoreItem xmlns:ds="http://schemas.openxmlformats.org/officeDocument/2006/customXml" ds:itemID="{90A2CA9A-5E6D-4582-9ED2-820FAE927119}">
  <ds:schemaRefs/>
</ds:datastoreItem>
</file>

<file path=customXml/itemProps18.xml><?xml version="1.0" encoding="utf-8"?>
<ds:datastoreItem xmlns:ds="http://schemas.openxmlformats.org/officeDocument/2006/customXml" ds:itemID="{455B9EC3-4961-40CA-A783-93B633181CA8}">
  <ds:schemaRefs/>
</ds:datastoreItem>
</file>

<file path=customXml/itemProps19.xml><?xml version="1.0" encoding="utf-8"?>
<ds:datastoreItem xmlns:ds="http://schemas.openxmlformats.org/officeDocument/2006/customXml" ds:itemID="{12CE8C15-97B9-4E3F-97CB-1ABBB439AF5A}">
  <ds:schemaRefs/>
</ds:datastoreItem>
</file>

<file path=customXml/itemProps2.xml><?xml version="1.0" encoding="utf-8"?>
<ds:datastoreItem xmlns:ds="http://schemas.openxmlformats.org/officeDocument/2006/customXml" ds:itemID="{569159D5-1382-4E1F-98F2-0D9740E83C8D}">
  <ds:schemaRefs/>
</ds:datastoreItem>
</file>

<file path=customXml/itemProps3.xml><?xml version="1.0" encoding="utf-8"?>
<ds:datastoreItem xmlns:ds="http://schemas.openxmlformats.org/officeDocument/2006/customXml" ds:itemID="{4D900ADD-10E7-46AA-990F-A6C2974607EB}">
  <ds:schemaRefs/>
</ds:datastoreItem>
</file>

<file path=customXml/itemProps4.xml><?xml version="1.0" encoding="utf-8"?>
<ds:datastoreItem xmlns:ds="http://schemas.openxmlformats.org/officeDocument/2006/customXml" ds:itemID="{293086F9-7E86-4F0B-8CED-9152CBFB2128}">
  <ds:schemaRefs>
    <ds:schemaRef ds:uri="http://schemas.microsoft.com/sharepoint/v3/contenttype/forms"/>
  </ds:schemaRefs>
</ds:datastoreItem>
</file>

<file path=customXml/itemProps5.xml><?xml version="1.0" encoding="utf-8"?>
<ds:datastoreItem xmlns:ds="http://schemas.openxmlformats.org/officeDocument/2006/customXml" ds:itemID="{3F9B1888-A5C8-4B7C-BFC2-34EFA3378BBE}">
  <ds:schemaRefs/>
</ds:datastoreItem>
</file>

<file path=customXml/itemProps6.xml><?xml version="1.0" encoding="utf-8"?>
<ds:datastoreItem xmlns:ds="http://schemas.openxmlformats.org/officeDocument/2006/customXml" ds:itemID="{3FA414FB-0BD2-4384-9702-4AB922F6020C}">
  <ds:schemaRefs/>
</ds:datastoreItem>
</file>

<file path=customXml/itemProps7.xml><?xml version="1.0" encoding="utf-8"?>
<ds:datastoreItem xmlns:ds="http://schemas.openxmlformats.org/officeDocument/2006/customXml" ds:itemID="{9B3CBD94-DA84-4366-8EAE-6117072087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CD67F7-521B-4ECA-8ACB-2552DF311DBD"/>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8.xml><?xml version="1.0" encoding="utf-8"?>
<ds:datastoreItem xmlns:ds="http://schemas.openxmlformats.org/officeDocument/2006/customXml" ds:itemID="{C8FCE9D2-9FCA-4982-9C44-ADEB56CCC556}">
  <ds:schemaRefs/>
</ds:datastoreItem>
</file>

<file path=customXml/itemProps9.xml><?xml version="1.0" encoding="utf-8"?>
<ds:datastoreItem xmlns:ds="http://schemas.openxmlformats.org/officeDocument/2006/customXml" ds:itemID="{1177344B-DA8F-407A-8A88-31FBF81227DC}">
  <ds:schemaRefs/>
</ds:datastoreItem>
</file>

<file path=docProps/app.xml><?xml version="1.0" encoding="utf-8"?>
<Properties xmlns="http://schemas.openxmlformats.org/officeDocument/2006/extended-properties" xmlns:vt="http://schemas.openxmlformats.org/officeDocument/2006/docPropsVTypes">
  <Template/>
  <TotalTime>2080</TotalTime>
  <Words>656</Words>
  <Application>Microsoft Office PowerPoint</Application>
  <PresentationFormat>On-screen Show (4:3)</PresentationFormat>
  <Paragraphs>95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ＭＳ Ｐゴシック</vt:lpstr>
      <vt:lpstr>Arial</vt:lpstr>
      <vt:lpstr>Wingdings</vt:lpstr>
      <vt:lpstr>ヒラギノ角ゴ Pro W3</vt:lpstr>
      <vt:lpstr>SIM_PPT_4x3_Examples_Jan_2014</vt:lpstr>
      <vt:lpstr>Hands On: My First Solid Edge Add-In</vt:lpstr>
      <vt:lpstr>Topics Covered</vt:lpstr>
      <vt:lpstr>Online Solid Edge Templates for SE Customization</vt:lpstr>
      <vt:lpstr>Online Solid Edge Templates for SE Customization</vt:lpstr>
      <vt:lpstr>Online Solid Edge Templates for SE Customization</vt:lpstr>
      <vt:lpstr>Downloading the Template</vt:lpstr>
      <vt:lpstr>Updating the Add-In</vt:lpstr>
      <vt:lpstr>Register your dll</vt:lpstr>
      <vt:lpstr>Register your dll</vt:lpstr>
      <vt:lpstr>Unregister your dll</vt:lpstr>
      <vt:lpstr>View your Add-In</vt:lpstr>
      <vt:lpstr>Add-In Not Required</vt:lpstr>
      <vt:lpstr>Debug Your Add-In</vt:lpstr>
      <vt:lpstr>Debug Your Add-In</vt:lpstr>
      <vt:lpstr>Lets take a look at another Add-In</vt:lpstr>
      <vt:lpstr>Contact</vt:lpstr>
    </vt:vector>
  </TitlesOfParts>
  <Company>Siemens PLM Software</Company>
  <LinksUpToDate>false</LinksUpToDate>
  <SharedDoc>false</SharedDoc>
  <HyperlinkBase>www.siemens.com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My first Solid Edge Add-in</dc:title>
  <dc:creator>Bhadekar, Kaustubh</dc:creator>
  <cp:lastModifiedBy>Chasteen, Greg</cp:lastModifiedBy>
  <cp:revision>23</cp:revision>
  <cp:lastPrinted>2012-10-29T09:59:01Z</cp:lastPrinted>
  <dcterms:created xsi:type="dcterms:W3CDTF">2014-04-21T03:20:42Z</dcterms:created>
  <dcterms:modified xsi:type="dcterms:W3CDTF">2014-05-11T03:12:06Z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January 2013</vt:lpwstr>
  </property>
  <property fmtid="{D5CDD505-2E9C-101B-9397-08002B2CF9AE}" pid="4" name="Office version">
    <vt:lpwstr>2007/2010</vt:lpwstr>
  </property>
  <property fmtid="{D5CDD505-2E9C-101B-9397-08002B2CF9AE}" pid="5" name="Release version">
    <vt:lpwstr>1,0</vt:lpwstr>
  </property>
  <property fmtid="{D5CDD505-2E9C-101B-9397-08002B2CF9AE}" pid="6" name="ContentTypeId">
    <vt:lpwstr>0x010100F767CD561B52CA4E8ACB2552DF311DBD</vt:lpwstr>
  </property>
</Properties>
</file>